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B8CE"/>
    <a:srgbClr val="29B5E7"/>
    <a:srgbClr val="50C2EB"/>
    <a:srgbClr val="FCE4C8"/>
    <a:srgbClr val="7FC484"/>
    <a:srgbClr val="FCFDFC"/>
    <a:srgbClr val="EF7D9B"/>
    <a:srgbClr val="04307B"/>
    <a:srgbClr val="FFFFFF"/>
    <a:srgbClr val="B36A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>
        <p:scale>
          <a:sx n="100" d="100"/>
          <a:sy n="100" d="100"/>
        </p:scale>
        <p:origin x="1098" y="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E6BDCA8-226A-08D1-4651-3E9BDAC9F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65" y="-114300"/>
            <a:ext cx="7694870" cy="7086600"/>
          </a:xfrm>
          <a:prstGeom prst="rect">
            <a:avLst/>
          </a:prstGeom>
        </p:spPr>
      </p:pic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E2110628-D4BA-D801-B239-AD767F8B2C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579865"/>
              </p:ext>
            </p:extLst>
          </p:nvPr>
        </p:nvGraphicFramePr>
        <p:xfrm>
          <a:off x="5314950" y="120650"/>
          <a:ext cx="3609975" cy="1015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975">
                  <a:extLst>
                    <a:ext uri="{9D8B030D-6E8A-4147-A177-3AD203B41FA5}">
                      <a16:colId xmlns:a16="http://schemas.microsoft.com/office/drawing/2014/main" val="2631956331"/>
                    </a:ext>
                  </a:extLst>
                </a:gridCol>
              </a:tblGrid>
              <a:tr h="2906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+mj-ea"/>
                          <a:ea typeface="+mj-ea"/>
                        </a:rPr>
                        <a:t>물체 인식을 위한 아이디어 구체화</a:t>
                      </a:r>
                    </a:p>
                  </a:txBody>
                  <a:tcPr>
                    <a:lnL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B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279141"/>
                  </a:ext>
                </a:extLst>
              </a:tr>
              <a:tr h="664991">
                <a:tc>
                  <a:txBody>
                    <a:bodyPr/>
                    <a:lstStyle/>
                    <a:p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PIR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센서는 물체 감지를 위하여 로봇 팔 집게의 앞쪽에 배치한다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17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239778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794435E-48A0-B6FA-8A6F-B7EE07C31E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723724"/>
              </p:ext>
            </p:extLst>
          </p:nvPr>
        </p:nvGraphicFramePr>
        <p:xfrm>
          <a:off x="428625" y="2463800"/>
          <a:ext cx="3609975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975">
                  <a:extLst>
                    <a:ext uri="{9D8B030D-6E8A-4147-A177-3AD203B41FA5}">
                      <a16:colId xmlns:a16="http://schemas.microsoft.com/office/drawing/2014/main" val="2631956331"/>
                    </a:ext>
                  </a:extLst>
                </a:gridCol>
              </a:tblGrid>
              <a:tr h="29068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>
                          <a:latin typeface="+mj-ea"/>
                          <a:ea typeface="+mj-ea"/>
                        </a:rPr>
                        <a:t>움직임에 따른 구동부 구성</a:t>
                      </a:r>
                      <a:endParaRPr lang="ko-KR" altLang="en-US" sz="1700" dirty="0">
                        <a:latin typeface="+mj-ea"/>
                        <a:ea typeface="+mj-ea"/>
                      </a:endParaRPr>
                    </a:p>
                  </a:txBody>
                  <a:tcPr>
                    <a:lnL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B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279141"/>
                  </a:ext>
                </a:extLst>
              </a:tr>
              <a:tr h="664991">
                <a:tc>
                  <a:txBody>
                    <a:bodyPr/>
                    <a:lstStyle/>
                    <a:p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두 개의 </a:t>
                      </a:r>
                      <a:r>
                        <a:rPr lang="ko-KR" altLang="en-US" sz="1700" b="0" i="0" u="none" strike="noStrike" kern="12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서보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모터를 활용하여 물건을 잡는 부분과 팔을 들어 올리는 부분으로 구성한다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17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239778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9002BFA-05E0-D33A-7979-69BCC8D64B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205298"/>
              </p:ext>
            </p:extLst>
          </p:nvPr>
        </p:nvGraphicFramePr>
        <p:xfrm>
          <a:off x="4695825" y="5120640"/>
          <a:ext cx="436245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2450">
                  <a:extLst>
                    <a:ext uri="{9D8B030D-6E8A-4147-A177-3AD203B41FA5}">
                      <a16:colId xmlns:a16="http://schemas.microsoft.com/office/drawing/2014/main" val="2631956331"/>
                    </a:ext>
                  </a:extLst>
                </a:gridCol>
              </a:tblGrid>
              <a:tr h="32617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>
                          <a:latin typeface="+mj-ea"/>
                          <a:ea typeface="+mj-ea"/>
                        </a:rPr>
                        <a:t>움직임을 고려하여 공간을 확보</a:t>
                      </a:r>
                    </a:p>
                  </a:txBody>
                  <a:tcPr marL="45720" marR="45720">
                    <a:lnL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B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279141"/>
                  </a:ext>
                </a:extLst>
              </a:tr>
              <a:tr h="129053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물건을 잡기 위해 벌어지는 집게의 이동 범위를 확인하여 배치한다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700" b="0" i="0" u="none" strike="noStrike" kern="1200" baseline="0" dirty="0" err="1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서보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모터의 움직임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물건 잡고 들어올리기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을 사전에 파악하여 각 부품이 서로 단단하게 결합되도록 한다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endParaRPr lang="ko-KR" altLang="en-US" sz="1700" dirty="0">
                        <a:latin typeface="+mj-ea"/>
                        <a:ea typeface="+mj-ea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15B8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23977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4ED0741-FE48-F127-F847-50596D75F1AB}"/>
              </a:ext>
            </a:extLst>
          </p:cNvPr>
          <p:cNvSpPr txBox="1"/>
          <p:nvPr/>
        </p:nvSpPr>
        <p:spPr>
          <a:xfrm>
            <a:off x="1571625" y="1485900"/>
            <a:ext cx="1031051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 latinLnBrk="1"/>
            <a:r>
              <a:rPr lang="ko-KR" altLang="en-US" sz="2200" b="1" i="0" u="none" strike="noStrike" baseline="0" dirty="0">
                <a:solidFill>
                  <a:srgbClr val="000000"/>
                </a:solidFill>
                <a:latin typeface="+mj-ea"/>
                <a:ea typeface="+mj-ea"/>
              </a:rPr>
              <a:t>제어부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6DF1CC-5C3E-46F1-D353-5BC5E35E9CCA}"/>
              </a:ext>
            </a:extLst>
          </p:cNvPr>
          <p:cNvSpPr txBox="1"/>
          <p:nvPr/>
        </p:nvSpPr>
        <p:spPr>
          <a:xfrm>
            <a:off x="3275053" y="781050"/>
            <a:ext cx="110799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 latinLnBrk="1"/>
            <a:r>
              <a:rPr lang="ko-KR" altLang="en-US" sz="2400" b="1" i="0" u="none" strike="noStrike" baseline="0">
                <a:solidFill>
                  <a:srgbClr val="000000"/>
                </a:solidFill>
                <a:latin typeface="+mj-ea"/>
                <a:ea typeface="+mj-ea"/>
              </a:rPr>
              <a:t>구동부</a:t>
            </a:r>
            <a:endParaRPr lang="ko-KR" altLang="en-US" sz="24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9E6AB2-9D90-4010-EA8B-FF40BE088819}"/>
              </a:ext>
            </a:extLst>
          </p:cNvPr>
          <p:cNvSpPr txBox="1"/>
          <p:nvPr/>
        </p:nvSpPr>
        <p:spPr>
          <a:xfrm>
            <a:off x="3251574" y="781050"/>
            <a:ext cx="1031051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 latinLnBrk="1"/>
            <a:r>
              <a:rPr lang="ko-KR" altLang="en-US" sz="2200" b="1" i="0" u="none" strike="noStrike" baseline="0">
                <a:solidFill>
                  <a:srgbClr val="000000"/>
                </a:solidFill>
                <a:latin typeface="+mj-ea"/>
                <a:ea typeface="+mj-ea"/>
              </a:rPr>
              <a:t>구동부</a:t>
            </a:r>
            <a:endParaRPr lang="ko-KR" altLang="en-US" sz="22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6D7684-2F56-06F8-9728-8BB283C55012}"/>
              </a:ext>
            </a:extLst>
          </p:cNvPr>
          <p:cNvSpPr txBox="1"/>
          <p:nvPr/>
        </p:nvSpPr>
        <p:spPr>
          <a:xfrm>
            <a:off x="5769054" y="2232967"/>
            <a:ext cx="1031051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l" latinLnBrk="1"/>
            <a:r>
              <a:rPr lang="ko-KR" altLang="en-US" sz="2200" b="1" i="0" u="none" strike="noStrike" baseline="0">
                <a:solidFill>
                  <a:srgbClr val="000000"/>
                </a:solidFill>
                <a:latin typeface="+mj-ea"/>
                <a:ea typeface="+mj-ea"/>
              </a:rPr>
              <a:t>기구부</a:t>
            </a:r>
            <a:endParaRPr lang="ko-KR" altLang="en-US" sz="22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8BA29F-9A64-CB74-6716-635833C70518}"/>
              </a:ext>
            </a:extLst>
          </p:cNvPr>
          <p:cNvSpPr txBox="1"/>
          <p:nvPr/>
        </p:nvSpPr>
        <p:spPr>
          <a:xfrm>
            <a:off x="7075194" y="2494577"/>
            <a:ext cx="1031051" cy="338554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pPr algn="l" latinLnBrk="1"/>
            <a:r>
              <a:rPr lang="ko-KR" altLang="en-US" sz="2200" b="1" i="0" u="none" strike="noStrike" baseline="0" dirty="0" err="1">
                <a:solidFill>
                  <a:srgbClr val="000000"/>
                </a:solidFill>
                <a:latin typeface="+mj-ea"/>
                <a:ea typeface="+mj-ea"/>
              </a:rPr>
              <a:t>센서부</a:t>
            </a:r>
            <a:endParaRPr lang="ko-KR" altLang="en-US" sz="22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 latinLnBrk="1">
          <a:defRPr sz="2400" b="0" i="0" u="none" strike="noStrike" baseline="0" dirty="0">
            <a:solidFill>
              <a:srgbClr val="000000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274</TotalTime>
  <Words>71</Words>
  <Application>Microsoft Office PowerPoint</Application>
  <PresentationFormat>화면 슬라이드 쇼(4:3)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28</cp:revision>
  <dcterms:created xsi:type="dcterms:W3CDTF">2024-11-29T07:51:56Z</dcterms:created>
  <dcterms:modified xsi:type="dcterms:W3CDTF">2024-12-27T01:51:12Z</dcterms:modified>
</cp:coreProperties>
</file>